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89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4" r:id="rId28"/>
    <p:sldId id="265" r:id="rId29"/>
  </p:sldIdLst>
  <p:sldSz cx="18288000" cy="10287000"/>
  <p:notesSz cx="6858000" cy="9144000"/>
  <p:embeddedFontLs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EEF"/>
    <a:srgbClr val="146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52" d="100"/>
          <a:sy n="52" d="100"/>
        </p:scale>
        <p:origin x="8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Contact force (N)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5963203463203463"/>
                  <c:y val="-9.31676311545394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03-4F93-AC2D-18B9959D6565}"/>
                </c:ext>
              </c:extLst>
            </c:dLbl>
            <c:dLbl>
              <c:idx val="1"/>
              <c:layout>
                <c:manualLayout>
                  <c:x val="-0.15357688243515016"/>
                  <c:y val="-7.50953419979129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203-4F93-AC2D-18B9959D65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600</c:v>
                </c:pt>
                <c:pt idx="1">
                  <c:v>800</c:v>
                </c:pt>
                <c:pt idx="2">
                  <c:v>1000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1036.3309999999999</c:v>
                </c:pt>
                <c:pt idx="1">
                  <c:v>1155.1959999999999</c:v>
                </c:pt>
                <c:pt idx="2">
                  <c:v>1237.106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03-4F93-AC2D-18B9959D656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88216511"/>
        <c:axId val="717095759"/>
      </c:scatterChart>
      <c:valAx>
        <c:axId val="588216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Feed rate (mm/min)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17095759"/>
        <c:crosses val="autoZero"/>
        <c:crossBetween val="midCat"/>
      </c:valAx>
      <c:valAx>
        <c:axId val="7170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Contact force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882165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30563135053665"/>
          <c:y val="0.11272475531517237"/>
          <c:w val="0.73871417062966138"/>
          <c:h val="0.8531407316584336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LE22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7.7000857566071571E-2"/>
                  <c:y val="-0.129541083318444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DB-48BD-8786-1E702B6968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-0.125</c:v>
                </c:pt>
                <c:pt idx="1">
                  <c:v>-0.15</c:v>
                </c:pt>
                <c:pt idx="2">
                  <c:v>-0.1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DB-48BD-8786-1E702B6968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9354192"/>
        <c:axId val="59355632"/>
      </c:scatterChart>
      <c:valAx>
        <c:axId val="59354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Step depth (mm)</a:t>
                </a:r>
              </a:p>
            </c:rich>
          </c:tx>
          <c:layout>
            <c:manualLayout>
              <c:xMode val="edge"/>
              <c:yMode val="edge"/>
              <c:x val="0.38542839323302402"/>
              <c:y val="8.7296292469192394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9355632"/>
        <c:crosses val="autoZero"/>
        <c:crossBetween val="midCat"/>
      </c:valAx>
      <c:valAx>
        <c:axId val="5935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LE22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9354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LE11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7182130584192441E-2"/>
                  <c:y val="8.13578547436815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A5-4BD3-82CD-4080B4B49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0.4</c:v>
                </c:pt>
                <c:pt idx="1">
                  <c:v>0.35</c:v>
                </c:pt>
                <c:pt idx="2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A5-4BD3-82CD-4080B4B49CC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15024655"/>
        <c:axId val="415030415"/>
      </c:scatterChart>
      <c:valAx>
        <c:axId val="415024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Tool speed (rpm)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15030415"/>
        <c:crosses val="autoZero"/>
        <c:crossBetween val="midCat"/>
      </c:valAx>
      <c:valAx>
        <c:axId val="415030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LE11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15024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21596485221957"/>
          <c:y val="0.1291541553670992"/>
          <c:w val="0.70681302065502682"/>
          <c:h val="0.831736296898998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LE22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6.7544902475425869E-2"/>
                  <c:y val="-7.08839446687362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30-4283-88FA-3BC1FD9E2D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-0.08</c:v>
                </c:pt>
                <c:pt idx="1">
                  <c:v>-0.15</c:v>
                </c:pt>
                <c:pt idx="2">
                  <c:v>-0.1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30-4283-88FA-3BC1FD9E2D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73379280"/>
        <c:axId val="1873382160"/>
      </c:scatterChart>
      <c:valAx>
        <c:axId val="187337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Tool speed (rpm)</a:t>
                </a:r>
              </a:p>
            </c:rich>
          </c:tx>
          <c:layout>
            <c:manualLayout>
              <c:xMode val="edge"/>
              <c:yMode val="edge"/>
              <c:x val="0.3490934896724866"/>
              <c:y val="2.82351459521394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73382160"/>
        <c:crosses val="autoZero"/>
        <c:crossBetween val="midCat"/>
      </c:valAx>
      <c:valAx>
        <c:axId val="187338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LE22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73379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Contact Force (N)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2042034821983128E-2"/>
                  <c:y val="-0.1249251362752527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4-41B2-9CEA-E79648114FC9}"/>
                </c:ext>
              </c:extLst>
            </c:dLbl>
            <c:dLbl>
              <c:idx val="2"/>
              <c:layout>
                <c:manualLayout>
                  <c:x val="-1.6418625152772121E-2"/>
                  <c:y val="8.00075220588098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4-41B2-9CEA-E79648114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1825.2940000000001</c:v>
                </c:pt>
                <c:pt idx="1">
                  <c:v>1155.1959999999999</c:v>
                </c:pt>
                <c:pt idx="2">
                  <c:v>1183.3710000000001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84-41B2-9CEA-E79648114F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71450431"/>
        <c:axId val="2071450911"/>
      </c:scatterChart>
      <c:valAx>
        <c:axId val="207145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Step depth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71450911"/>
        <c:crosses val="autoZero"/>
        <c:crossBetween val="midCat"/>
      </c:valAx>
      <c:valAx>
        <c:axId val="20714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Contact Force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71450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Contact Force (N)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3610746331127219"/>
                  <c:y val="8.04929261891044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90A-42AD-A6EE-0BEFD74A7B1A}"/>
                </c:ext>
              </c:extLst>
            </c:dLbl>
            <c:dLbl>
              <c:idx val="1"/>
              <c:layout>
                <c:manualLayout>
                  <c:x val="2.1146135802792093E-2"/>
                  <c:y val="-2.840407144228922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0A-42AD-A6EE-0BEFD74A7B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1187.1500000000001</c:v>
                </c:pt>
                <c:pt idx="1">
                  <c:v>1155.1959999999999</c:v>
                </c:pt>
                <c:pt idx="2">
                  <c:v>1283.6569999999999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0A-42AD-A6EE-0BEFD74A7B1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989553776"/>
        <c:axId val="989554256"/>
      </c:scatterChart>
      <c:valAx>
        <c:axId val="98955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Tool speed (rpm)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89554256"/>
        <c:crosses val="autoZero"/>
        <c:crossBetween val="midCat"/>
      </c:valAx>
      <c:valAx>
        <c:axId val="98955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Contact force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8955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4632545931758531"/>
                  <c:y val="-9.051918216353293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20-487E-8C3F-80DCD3617383}"/>
                </c:ext>
              </c:extLst>
            </c:dLbl>
            <c:dLbl>
              <c:idx val="1"/>
              <c:layout>
                <c:manualLayout>
                  <c:x val="-4.5275590551181105E-2"/>
                  <c:y val="6.91685324929308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20-487E-8C3F-80DCD3617383}"/>
                </c:ext>
              </c:extLst>
            </c:dLbl>
            <c:dLbl>
              <c:idx val="2"/>
              <c:layout>
                <c:manualLayout>
                  <c:x val="3.2152230971128612E-2"/>
                  <c:y val="2.3673437236111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F20-487E-8C3F-80DCD36173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600</c:v>
                </c:pt>
                <c:pt idx="1">
                  <c:v>800</c:v>
                </c:pt>
                <c:pt idx="2">
                  <c:v>1000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577.79999999999995</c:v>
                </c:pt>
                <c:pt idx="1">
                  <c:v>560.6</c:v>
                </c:pt>
                <c:pt idx="2">
                  <c:v>578.9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20-487E-8C3F-80DCD361738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21530799"/>
        <c:axId val="621530319"/>
      </c:scatterChart>
      <c:valAx>
        <c:axId val="621530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Feed rate (mm/min)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21530319"/>
        <c:crosses val="autoZero"/>
        <c:crossBetween val="midCat"/>
      </c:valAx>
      <c:valAx>
        <c:axId val="6215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Von Mises stress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21530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4316239316239315"/>
                  <c:y val="-4.2260305697081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E7-455C-A508-A2002BC812B3}"/>
                </c:ext>
              </c:extLst>
            </c:dLbl>
            <c:dLbl>
              <c:idx val="1"/>
              <c:layout>
                <c:manualLayout>
                  <c:x val="-0.12321937321937328"/>
                  <c:y val="6.44935069390836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E7-455C-A508-A2002BC812B3}"/>
                </c:ext>
              </c:extLst>
            </c:dLbl>
            <c:dLbl>
              <c:idx val="2"/>
              <c:layout>
                <c:manualLayout>
                  <c:x val="2.3504273504273504E-2"/>
                  <c:y val="-7.401917897517791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E7-455C-A508-A2002BC812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580.5</c:v>
                </c:pt>
                <c:pt idx="1">
                  <c:v>560.6</c:v>
                </c:pt>
                <c:pt idx="2">
                  <c:v>568.29999999999995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E7-455C-A508-A2002BC812B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96792496"/>
        <c:axId val="356365936"/>
      </c:scatterChart>
      <c:valAx>
        <c:axId val="296792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Step depth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56365936"/>
        <c:crosses val="autoZero"/>
        <c:crossBetween val="midCat"/>
      </c:valAx>
      <c:valAx>
        <c:axId val="35636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Von Mises stress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96792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14631436314363153"/>
                  <c:y val="3.0689445069366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8F-4DAF-83A9-B5240FBB15F6}"/>
                </c:ext>
              </c:extLst>
            </c:dLbl>
            <c:dLbl>
              <c:idx val="2"/>
              <c:layout>
                <c:manualLayout>
                  <c:x val="-9.4579945799457988E-3"/>
                  <c:y val="-6.6532777152855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8F-4DAF-83A9-B5240FBB15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630.79999999999995</c:v>
                </c:pt>
                <c:pt idx="1">
                  <c:v>560.6</c:v>
                </c:pt>
                <c:pt idx="2">
                  <c:v>576.29999999999995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8F-4DAF-83A9-B5240FBB15F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452853711"/>
        <c:axId val="452860911"/>
      </c:scatterChart>
      <c:valAx>
        <c:axId val="452853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Tool speed (rpm)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2860911"/>
        <c:crosses val="autoZero"/>
        <c:crossBetween val="midCat"/>
      </c:valAx>
      <c:valAx>
        <c:axId val="45286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Von Mises Stress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52853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3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LE11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16666666666666674"/>
                  <c:y val="-7.378353204382696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41-454E-A26D-FCCBBE0FB3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600</c:v>
                </c:pt>
                <c:pt idx="1">
                  <c:v>800</c:v>
                </c:pt>
                <c:pt idx="2">
                  <c:v>1000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0.4</c:v>
                </c:pt>
                <c:pt idx="1">
                  <c:v>0.35</c:v>
                </c:pt>
                <c:pt idx="2">
                  <c:v>0.38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41-454E-A26D-FCCBBE0FB3B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986825584"/>
        <c:axId val="986826544"/>
      </c:scatterChart>
      <c:valAx>
        <c:axId val="98682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Feed rate (mm/min)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86826544"/>
        <c:crosses val="autoZero"/>
        <c:crossBetween val="midCat"/>
      </c:valAx>
      <c:valAx>
        <c:axId val="9868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LE11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8682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20696631671044"/>
          <c:y val="9.300430284161916E-2"/>
          <c:w val="0.70687636701662293"/>
          <c:h val="0.8540519473403724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LE22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18344187445319335"/>
                  <c:y val="-1.23012528131863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8E-4585-BD3A-137E24CBCF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38100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600</c:v>
                </c:pt>
                <c:pt idx="1">
                  <c:v>800</c:v>
                </c:pt>
                <c:pt idx="2">
                  <c:v>1000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-0.1</c:v>
                </c:pt>
                <c:pt idx="1">
                  <c:v>-0.15</c:v>
                </c:pt>
                <c:pt idx="2">
                  <c:v>-0.13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8E-4585-BD3A-137E24CBCFA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403945312"/>
        <c:axId val="1403945792"/>
      </c:scatterChart>
      <c:valAx>
        <c:axId val="140394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Feed rate (mm/min)</a:t>
                </a:r>
              </a:p>
            </c:rich>
          </c:tx>
          <c:layout>
            <c:manualLayout>
              <c:xMode val="edge"/>
              <c:yMode val="edge"/>
              <c:x val="0.3341095253718285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3945792"/>
        <c:crosses val="autoZero"/>
        <c:crossBetween val="midCat"/>
      </c:valAx>
      <c:valAx>
        <c:axId val="140394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LE22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394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LE11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0.4</c:v>
                </c:pt>
                <c:pt idx="1">
                  <c:v>0.35</c:v>
                </c:pt>
                <c:pt idx="2">
                  <c:v>0.45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65-40A0-B836-13B1FE05436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98811088"/>
        <c:axId val="1798809168"/>
      </c:scatterChart>
      <c:valAx>
        <c:axId val="1798811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Step depth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98809168"/>
        <c:crosses val="autoZero"/>
        <c:crossBetween val="midCat"/>
      </c:valAx>
      <c:valAx>
        <c:axId val="179880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/>
                  <a:t>LE11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98811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svg"/><Relationship Id="rId5" Type="http://schemas.openxmlformats.org/officeDocument/2006/relationships/image" Target="../media/image3.sv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12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cremental sheet forming enables prototyping of sheet metal products -  HAMK Unlimited">
            <a:extLst>
              <a:ext uri="{FF2B5EF4-FFF2-40B4-BE49-F238E27FC236}">
                <a16:creationId xmlns:a16="http://schemas.microsoft.com/office/drawing/2014/main" id="{26AF2ED6-4A7E-0477-0297-342A0E5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427" y="-28472"/>
            <a:ext cx="19878854" cy="103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5400000" flipH="1">
            <a:off x="674424" y="5979760"/>
            <a:ext cx="3657600" cy="5006448"/>
          </a:xfrm>
          <a:custGeom>
            <a:avLst/>
            <a:gdLst/>
            <a:ahLst/>
            <a:cxnLst/>
            <a:rect l="l" t="t" r="r" b="b"/>
            <a:pathLst>
              <a:path w="7960096" h="7960096">
                <a:moveTo>
                  <a:pt x="7960096" y="0"/>
                </a:moveTo>
                <a:lnTo>
                  <a:pt x="0" y="0"/>
                </a:lnTo>
                <a:lnTo>
                  <a:pt x="0" y="7960096"/>
                </a:lnTo>
                <a:lnTo>
                  <a:pt x="7960096" y="7960096"/>
                </a:lnTo>
                <a:lnTo>
                  <a:pt x="79600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15136250" y="-205979"/>
            <a:ext cx="3255501" cy="3352801"/>
          </a:xfrm>
          <a:custGeom>
            <a:avLst/>
            <a:gdLst/>
            <a:ahLst/>
            <a:cxnLst/>
            <a:rect l="l" t="t" r="r" b="b"/>
            <a:pathLst>
              <a:path w="2695480" h="2695480">
                <a:moveTo>
                  <a:pt x="0" y="2695480"/>
                </a:moveTo>
                <a:lnTo>
                  <a:pt x="2695480" y="2695480"/>
                </a:lnTo>
                <a:lnTo>
                  <a:pt x="2695480" y="0"/>
                </a:lnTo>
                <a:lnTo>
                  <a:pt x="0" y="0"/>
                </a:lnTo>
                <a:lnTo>
                  <a:pt x="0" y="26954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0600" y="1388753"/>
            <a:ext cx="1959824" cy="292192"/>
          </a:xfrm>
          <a:custGeom>
            <a:avLst/>
            <a:gdLst/>
            <a:ahLst/>
            <a:cxnLst/>
            <a:rect l="l" t="t" r="r" b="b"/>
            <a:pathLst>
              <a:path w="1959824" h="292192">
                <a:moveTo>
                  <a:pt x="0" y="0"/>
                </a:moveTo>
                <a:lnTo>
                  <a:pt x="1959824" y="0"/>
                </a:lnTo>
                <a:lnTo>
                  <a:pt x="1959824" y="292192"/>
                </a:lnTo>
                <a:lnTo>
                  <a:pt x="0" y="29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93723" y="2646352"/>
            <a:ext cx="13465577" cy="2888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38"/>
              </a:lnSpc>
            </a:pPr>
            <a:r>
              <a:rPr lang="en-US" sz="8000" dirty="0"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INCREMENTAL FORMING OF PERFORATED SS SHEETS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49000" y="6196342"/>
            <a:ext cx="841887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By,</a:t>
            </a:r>
          </a:p>
          <a:p>
            <a:pPr algn="l"/>
            <a:r>
              <a:rPr lang="en-US" sz="2800" dirty="0" err="1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Veeranala</a:t>
            </a:r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Varshitha</a:t>
            </a:r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Preetham</a:t>
            </a:r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(22ME01028)</a:t>
            </a:r>
          </a:p>
          <a:p>
            <a:pPr algn="l"/>
            <a:endParaRPr lang="en-US" sz="2800" dirty="0">
              <a:latin typeface="Times New Roman" panose="02020603050405020304" pitchFamily="18" charset="0"/>
              <a:ea typeface="Economica Bold"/>
              <a:cs typeface="Times New Roman" panose="02020603050405020304" pitchFamily="18" charset="0"/>
              <a:sym typeface="Economica Bold"/>
            </a:endParaRPr>
          </a:p>
          <a:p>
            <a:pPr algn="l"/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Under the guidance of,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Dr. Gaurav </a:t>
            </a:r>
            <a:r>
              <a:rPr lang="en-US" sz="2800" dirty="0" err="1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Bartarya</a:t>
            </a:r>
            <a:endParaRPr lang="en-US" sz="2800" dirty="0">
              <a:latin typeface="Times New Roman" panose="02020603050405020304" pitchFamily="18" charset="0"/>
              <a:ea typeface="Economica Bold"/>
              <a:cs typeface="Times New Roman" panose="02020603050405020304" pitchFamily="18" charset="0"/>
              <a:sym typeface="Economica Bold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Economica Bold"/>
              </a:rPr>
              <a:t>, </a:t>
            </a:r>
          </a:p>
          <a:p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School of Mechanical Sciences,</a:t>
            </a:r>
          </a:p>
          <a:p>
            <a:r>
              <a:rPr lang="en-US" sz="2800" dirty="0">
                <a:latin typeface="Times New Roman" panose="02020603050405020304" pitchFamily="18" charset="0"/>
                <a:ea typeface="Economica Bold"/>
                <a:cs typeface="Times New Roman" panose="02020603050405020304" pitchFamily="18" charset="0"/>
                <a:sym typeface="Economica Bold"/>
              </a:rPr>
              <a:t>Indian Institute of Technology Bhubaneswar</a:t>
            </a:r>
          </a:p>
        </p:txBody>
      </p:sp>
      <p:pic>
        <p:nvPicPr>
          <p:cNvPr id="1026" name="Picture 2" descr="IIT Bhubaneswar - Wikipedia">
            <a:extLst>
              <a:ext uri="{FF2B5EF4-FFF2-40B4-BE49-F238E27FC236}">
                <a16:creationId xmlns:a16="http://schemas.microsoft.com/office/drawing/2014/main" id="{332BB933-8D75-696C-6031-7FB0A383E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93723" cy="351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DB90-89A1-9AF7-C154-A20F9017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E0E00C96-0A5C-1444-C557-F6DDEC7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E1359AC-EB78-9215-B85A-8CE939A86385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892243-FC13-11CB-6748-D1F2F5F3F66E}"/>
              </a:ext>
            </a:extLst>
          </p:cNvPr>
          <p:cNvSpPr txBox="1"/>
          <p:nvPr/>
        </p:nvSpPr>
        <p:spPr>
          <a:xfrm>
            <a:off x="10723757" y="3974347"/>
            <a:ext cx="7086600" cy="4343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path generated from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Autodesk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360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Spiral tool path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Forming tool type: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end tool (hemispherical tip)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diameter: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mm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CA48F1-612F-00A5-3FA1-1630736B67FD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MODEL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CC08E-046D-E161-D473-B7417F849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6" y="3238500"/>
            <a:ext cx="9899647" cy="58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7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29562-7208-D699-FF18-63C092CC8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4610F6A9-C7F5-4B30-2AFE-A6D546816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69C343E-A20E-1274-6A2D-736E489B27FA}"/>
              </a:ext>
            </a:extLst>
          </p:cNvPr>
          <p:cNvSpPr/>
          <p:nvPr/>
        </p:nvSpPr>
        <p:spPr>
          <a:xfrm flipH="1" flipV="1">
            <a:off x="15011400" y="-28268"/>
            <a:ext cx="3429000" cy="3495368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351D2BF-626E-EBFA-688F-15B4E837FE62}"/>
              </a:ext>
            </a:extLst>
          </p:cNvPr>
          <p:cNvSpPr txBox="1"/>
          <p:nvPr/>
        </p:nvSpPr>
        <p:spPr>
          <a:xfrm>
            <a:off x="1247588" y="1513037"/>
            <a:ext cx="1422101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TOOL PATH GENERATION</a:t>
            </a:r>
          </a:p>
        </p:txBody>
      </p:sp>
      <p:pic>
        <p:nvPicPr>
          <p:cNvPr id="10" name="Recording 2025-12-03 161515">
            <a:hlinkClick r:id="" action="ppaction://media"/>
            <a:extLst>
              <a:ext uri="{FF2B5EF4-FFF2-40B4-BE49-F238E27FC236}">
                <a16:creationId xmlns:a16="http://schemas.microsoft.com/office/drawing/2014/main" id="{B3B90D29-68B9-E704-37E1-9DA4CD212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3400" y="2824309"/>
            <a:ext cx="9601200" cy="67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8C3D-842F-4E54-5345-2C2B3A40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EE1E36E9-76F2-FBBB-5805-23F9C065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3AF18833-6E35-0104-9387-F02347D056DD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0CD5F4A-86C9-AD42-70C6-0FE785C6D91B}"/>
                  </a:ext>
                </a:extLst>
              </p:cNvPr>
              <p:cNvSpPr txBox="1"/>
              <p:nvPr/>
            </p:nvSpPr>
            <p:spPr>
              <a:xfrm>
                <a:off x="1553531" y="2068009"/>
                <a:ext cx="7696200" cy="360483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Simulations were done in </a:t>
                </a: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ABAQUS CAE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Perforations: </a:t>
                </a:r>
                <a14:m>
                  <m:oMath xmlns:m="http://schemas.openxmlformats.org/officeDocument/2006/math">
                    <m:r>
                      <a:rPr lang="en-IN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80 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mm</m:t>
                    </m:r>
                    <m:r>
                      <a:rPr lang="en-IN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×80</m:t>
                    </m:r>
                  </m:oMath>
                </a14:m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mm, 2 mm </a:t>
                </a:r>
                <a:r>
                  <a:rPr lang="en-IN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</a:t>
                </a:r>
                <a:endParaRPr lang="en-I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Dimensions: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180 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mm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×180 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mm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 </m:t>
                    </m:r>
                  </m:oMath>
                </a14:m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S4R mesh 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elements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 </a:t>
                </a: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size 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used = 10 mm</a:t>
                </a:r>
              </a:p>
            </p:txBody>
          </p:sp>
        </mc:Choice>
        <mc:Fallback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0CD5F4A-86C9-AD42-70C6-0FE785C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531" y="2068009"/>
                <a:ext cx="7696200" cy="3604833"/>
              </a:xfrm>
              <a:prstGeom prst="rect">
                <a:avLst/>
              </a:prstGeom>
              <a:blipFill>
                <a:blip r:embed="rId6"/>
                <a:stretch>
                  <a:fillRect l="-3011" r="-396" b="-5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7">
            <a:extLst>
              <a:ext uri="{FF2B5EF4-FFF2-40B4-BE49-F238E27FC236}">
                <a16:creationId xmlns:a16="http://schemas.microsoft.com/office/drawing/2014/main" id="{AA50B6F7-FFD9-A2E5-2B4C-12CBA617230A}"/>
              </a:ext>
            </a:extLst>
          </p:cNvPr>
          <p:cNvSpPr txBox="1"/>
          <p:nvPr/>
        </p:nvSpPr>
        <p:spPr>
          <a:xfrm>
            <a:off x="1447800" y="1265473"/>
            <a:ext cx="14325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MODEL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60E3C-7A94-087A-22BD-C9061BB2B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3219825"/>
            <a:ext cx="6849431" cy="6858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17B8A-02E2-7631-CA0B-470992D14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672842"/>
            <a:ext cx="4408331" cy="4389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B6528-53E0-E250-37E1-38493CBEC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5359" y="6603185"/>
            <a:ext cx="3810372" cy="34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9C10-F929-E8E1-A3BF-CE81AB9D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8B3F7EF8-F8F1-8F7E-441A-F6ACD838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CCD78F2-4CDD-2FB8-0DE0-E3619F41E713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7E1404-B183-8543-F2DE-22E917E3377E}"/>
              </a:ext>
            </a:extLst>
          </p:cNvPr>
          <p:cNvSpPr txBox="1"/>
          <p:nvPr/>
        </p:nvSpPr>
        <p:spPr>
          <a:xfrm>
            <a:off x="1475082" y="3375683"/>
            <a:ext cx="7086600" cy="662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 :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1F4ABE-0E36-6D75-04B8-EB250F7EC3E7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MODEL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84B91-5736-513A-7851-28A777F01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800" y="2628899"/>
            <a:ext cx="5969001" cy="7005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E5D1E-8635-D07F-ECBF-8E3F10BFBFAE}"/>
              </a:ext>
            </a:extLst>
          </p:cNvPr>
          <p:cNvSpPr txBox="1"/>
          <p:nvPr/>
        </p:nvSpPr>
        <p:spPr>
          <a:xfrm>
            <a:off x="1828800" y="4381500"/>
            <a:ext cx="8807446" cy="388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ENCASTRE for sheet edges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path coordinates with respect to time (X,Y,Z)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speed (rpm)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values : 800 mm/min, 300 rpm, 0.2 mm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1FE951-D6C5-A6F9-FDA7-C7A051C20793}"/>
              </a:ext>
            </a:extLst>
          </p:cNvPr>
          <p:cNvSpPr/>
          <p:nvPr/>
        </p:nvSpPr>
        <p:spPr>
          <a:xfrm>
            <a:off x="813376" y="3523355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6350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3828-028E-69EB-79C1-FEFC20709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4E870C64-66D2-1A21-7D76-0EDCC433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1D870AA-3F4A-DF76-9A98-C8F87E97F060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87C3973-D52A-CF11-D16D-9CD0B095774C}"/>
              </a:ext>
            </a:extLst>
          </p:cNvPr>
          <p:cNvSpPr txBox="1"/>
          <p:nvPr/>
        </p:nvSpPr>
        <p:spPr>
          <a:xfrm>
            <a:off x="1409700" y="2379038"/>
            <a:ext cx="94869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Force Magnitude (upon changing feed rates)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CFFCA2-8EDB-D4DD-1274-93503F6652FF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40124CE-A7E0-75BA-0081-B732D8D13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695981"/>
              </p:ext>
            </p:extLst>
          </p:nvPr>
        </p:nvGraphicFramePr>
        <p:xfrm>
          <a:off x="2819400" y="3543301"/>
          <a:ext cx="11734800" cy="632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8626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C12-CB14-62AB-AF8D-B104E615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E869DD92-41E7-B172-1774-2B9CCD246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9837377B-7174-CAFA-A861-2DFDDCEFC167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D04E00-7E74-7181-3E99-AC0E56419221}"/>
              </a:ext>
            </a:extLst>
          </p:cNvPr>
          <p:cNvSpPr txBox="1"/>
          <p:nvPr/>
        </p:nvSpPr>
        <p:spPr>
          <a:xfrm>
            <a:off x="1409700" y="2379038"/>
            <a:ext cx="94869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Force Magnitude (upon changing step depth)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1AF93B1-3152-C4DF-30C8-202609EA43C1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B21B96-8D19-AD44-6AD0-E7E0E89A9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782987"/>
              </p:ext>
            </p:extLst>
          </p:nvPr>
        </p:nvGraphicFramePr>
        <p:xfrm>
          <a:off x="2743200" y="3238500"/>
          <a:ext cx="11277600" cy="6445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708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D8F36-1486-C1D5-213C-7F388F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DC9C794E-8EA1-95AC-CCA8-DE0AC5EC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3BCC5D5B-0B83-1D3E-771F-6A2650CEED15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0832D24-655F-E451-D0BC-C672AF20BD10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Force Magnitude (upon changing tool speed in rpm)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88AE37-CDE8-D288-6735-EF3B004060B5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E559B5-92D6-5046-A2AD-0EA994D17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644496"/>
              </p:ext>
            </p:extLst>
          </p:nvPr>
        </p:nvGraphicFramePr>
        <p:xfrm>
          <a:off x="3086100" y="3467100"/>
          <a:ext cx="11468100" cy="62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2449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18A1-A468-2238-162C-EEEC679E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9714527D-969F-3C6C-3F82-20D657C7B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8B50D16C-FFC5-B986-1C61-0D9B2FA0F76E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99C424-D6E6-884F-A1B5-172006082306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thickness (upon changing feed rate)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21B0D09-1785-B6CC-6A58-B6FDD57E6833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95C81-4C93-44BC-D932-E428142FC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70" y="3378517"/>
            <a:ext cx="6899630" cy="3069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DE7BE-EC0E-44C0-4F0B-A8752F31F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656" y="3378517"/>
            <a:ext cx="6551041" cy="300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92ECB-3669-1679-FD1D-C5F998E8E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83" y="6412794"/>
            <a:ext cx="6870938" cy="315030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FDFBDB-237A-3C87-5CFB-815AA5324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35956"/>
              </p:ext>
            </p:extLst>
          </p:nvPr>
        </p:nvGraphicFramePr>
        <p:xfrm>
          <a:off x="7921192" y="6469330"/>
          <a:ext cx="9985808" cy="3150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2408">
                  <a:extLst>
                    <a:ext uri="{9D8B030D-6E8A-4147-A177-3AD203B41FA5}">
                      <a16:colId xmlns:a16="http://schemas.microsoft.com/office/drawing/2014/main" val="41040532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879720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7981610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042238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486103853"/>
                    </a:ext>
                  </a:extLst>
                </a:gridCol>
              </a:tblGrid>
              <a:tr h="165843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 rate (mm/min)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Sheet thickness (mm)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of completion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 change duration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 drop characteristic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38378"/>
                  </a:ext>
                </a:extLst>
              </a:tr>
              <a:tr h="49729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1359.853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 – 1359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Gradual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55707"/>
                  </a:ext>
                </a:extLst>
              </a:tr>
              <a:tr h="49729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1019.889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 – 1019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12659"/>
                  </a:ext>
                </a:extLst>
              </a:tr>
              <a:tr h="49729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810.885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– 810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sharp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25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54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7304-E21D-544F-BA04-C27522879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B5A4E8BD-4BEF-7AF7-6756-D25B0C0E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4481CEEC-0D76-F105-87A0-E64DA352BF43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68C5EA-9D32-D74E-3E38-70F704EC2167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thickness (upon changing step depth)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EC73A7E-5998-1424-1542-7455769E2C76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A8B04-749F-D392-75A8-8078F489E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85" y="3247321"/>
            <a:ext cx="6799738" cy="3108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7C48E-6FE3-C727-8A47-536EE9810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822" y="3247321"/>
            <a:ext cx="6719236" cy="3078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5E366-79C7-00CD-80E7-6E3BC33B3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09" y="6469329"/>
            <a:ext cx="6799738" cy="310982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2DECBE-2363-8667-C5B0-ED743A4EA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47349"/>
              </p:ext>
            </p:extLst>
          </p:nvPr>
        </p:nvGraphicFramePr>
        <p:xfrm>
          <a:off x="7633352" y="6543649"/>
          <a:ext cx="9726895" cy="3164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9190">
                  <a:extLst>
                    <a:ext uri="{9D8B030D-6E8A-4147-A177-3AD203B41FA5}">
                      <a16:colId xmlns:a16="http://schemas.microsoft.com/office/drawing/2014/main" val="13042472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01149096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6094663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447258124"/>
                    </a:ext>
                  </a:extLst>
                </a:gridCol>
                <a:gridCol w="2084105">
                  <a:extLst>
                    <a:ext uri="{9D8B030D-6E8A-4147-A177-3AD203B41FA5}">
                      <a16:colId xmlns:a16="http://schemas.microsoft.com/office/drawing/2014/main" val="856049479"/>
                    </a:ext>
                  </a:extLst>
                </a:gridCol>
              </a:tblGrid>
              <a:tr h="168535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depth (mm)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Sheet thickness (mm)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of completion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 change duration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 drop characteristic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30430"/>
                  </a:ext>
                </a:extLst>
              </a:tr>
              <a:tr h="4930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2046.047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1200 - 2046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Gradual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528378"/>
                  </a:ext>
                </a:extLst>
              </a:tr>
              <a:tr h="4930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1019.889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 – 1019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360105"/>
                  </a:ext>
                </a:extLst>
              </a:tr>
              <a:tr h="4930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0.625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673.662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– 673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sharp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2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12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77BB-257E-A6C1-D91F-61087A1A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F3E85184-A886-BA23-CD71-AB03A509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8E665E6F-587B-EB04-5BCC-D219AC274603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1851E0-2E57-C553-1698-25C47AF6AA69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thickness (upon changing tool speed in rpm)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2F94610-32C8-D10C-1BD1-BCDF9AD7EB84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C2F43-1E6D-D8B6-1964-F1A3D9FBE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83" y="3378517"/>
            <a:ext cx="6644020" cy="3037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E5F5F-9324-C0EF-2773-AFE6D2C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61" y="3375655"/>
            <a:ext cx="6635976" cy="3037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70FC6E-4DFC-1E1F-77C2-F4C3EBE5D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83" y="6410980"/>
            <a:ext cx="6743596" cy="292352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2E9069-C8B0-C0D9-ECD1-A8DD07656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98948"/>
              </p:ext>
            </p:extLst>
          </p:nvPr>
        </p:nvGraphicFramePr>
        <p:xfrm>
          <a:off x="7886596" y="6665245"/>
          <a:ext cx="9646621" cy="2669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0898">
                  <a:extLst>
                    <a:ext uri="{9D8B030D-6E8A-4147-A177-3AD203B41FA5}">
                      <a16:colId xmlns:a16="http://schemas.microsoft.com/office/drawing/2014/main" val="1431733496"/>
                    </a:ext>
                  </a:extLst>
                </a:gridCol>
                <a:gridCol w="2865154">
                  <a:extLst>
                    <a:ext uri="{9D8B030D-6E8A-4147-A177-3AD203B41FA5}">
                      <a16:colId xmlns:a16="http://schemas.microsoft.com/office/drawing/2014/main" val="1793249266"/>
                    </a:ext>
                  </a:extLst>
                </a:gridCol>
                <a:gridCol w="3920569">
                  <a:extLst>
                    <a:ext uri="{9D8B030D-6E8A-4147-A177-3AD203B41FA5}">
                      <a16:colId xmlns:a16="http://schemas.microsoft.com/office/drawing/2014/main" val="3681842093"/>
                    </a:ext>
                  </a:extLst>
                </a:gridCol>
              </a:tblGrid>
              <a:tr h="111508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 speed (rpm)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Sheet thickness (mm)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Formability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2962"/>
                  </a:ext>
                </a:extLst>
              </a:tr>
              <a:tr h="54425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2610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56272"/>
                  </a:ext>
                </a:extLst>
              </a:tr>
              <a:tr h="47651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lesser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74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46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869FD28A-0ED0-026A-7314-49302181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ingle Point Incremental Forming Process 480p">
            <a:hlinkClick r:id="" action="ppaction://media"/>
            <a:extLst>
              <a:ext uri="{FF2B5EF4-FFF2-40B4-BE49-F238E27FC236}">
                <a16:creationId xmlns:a16="http://schemas.microsoft.com/office/drawing/2014/main" id="{A0133407-E2BB-30EE-B18E-5CD203BED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3387" y="1339026"/>
            <a:ext cx="6164826" cy="8676216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FCD92985-E562-47FE-E58C-42E9BDE85AF1}"/>
              </a:ext>
            </a:extLst>
          </p:cNvPr>
          <p:cNvSpPr/>
          <p:nvPr/>
        </p:nvSpPr>
        <p:spPr>
          <a:xfrm rot="16200000" flipH="1">
            <a:off x="12740763" y="-624963"/>
            <a:ext cx="4914900" cy="6164826"/>
          </a:xfrm>
          <a:custGeom>
            <a:avLst/>
            <a:gdLst/>
            <a:ahLst/>
            <a:cxnLst/>
            <a:rect l="l" t="t" r="r" b="b"/>
            <a:pathLst>
              <a:path w="7960096" h="7960096">
                <a:moveTo>
                  <a:pt x="7960096" y="0"/>
                </a:moveTo>
                <a:lnTo>
                  <a:pt x="0" y="0"/>
                </a:lnTo>
                <a:lnTo>
                  <a:pt x="0" y="7960096"/>
                </a:lnTo>
                <a:lnTo>
                  <a:pt x="7960096" y="7960096"/>
                </a:lnTo>
                <a:lnTo>
                  <a:pt x="79600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0" y="2695016"/>
            <a:ext cx="11961648" cy="756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Literature review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Literature gap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Methodology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Model development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Results and discussion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Validation and Conclusion</a:t>
            </a:r>
          </a:p>
          <a:p>
            <a:pPr marL="457200" indent="-457200" algn="just">
              <a:lnSpc>
                <a:spcPct val="150000"/>
              </a:lnSpc>
              <a:spcAft>
                <a:spcPts val="175"/>
              </a:spcAft>
              <a:buFont typeface="Wingdings" panose="05000000000000000000" pitchFamily="2" charset="2"/>
              <a:buChar char="Ø"/>
            </a:pPr>
            <a:r>
              <a:rPr lang="en-US" sz="3500" dirty="0"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  <a:sym typeface="Economica"/>
              </a:rPr>
              <a:t>Future scope </a:t>
            </a:r>
          </a:p>
          <a:p>
            <a:pPr marL="457200" indent="-457200" algn="just">
              <a:lnSpc>
                <a:spcPts val="3465"/>
              </a:lnSpc>
              <a:buFont typeface="Arial" panose="020B0604020202020204" pitchFamily="34" charset="0"/>
              <a:buChar char="•"/>
            </a:pPr>
            <a:endParaRPr lang="en-US" sz="3500" dirty="0">
              <a:latin typeface="Times New Roman" panose="02020603050405020304" pitchFamily="18" charset="0"/>
              <a:ea typeface="Economica"/>
              <a:cs typeface="Times New Roman" panose="02020603050405020304" pitchFamily="18" charset="0"/>
              <a:sym typeface="Economica"/>
            </a:endParaRPr>
          </a:p>
          <a:p>
            <a:pPr marL="457200" indent="-457200" algn="just">
              <a:lnSpc>
                <a:spcPts val="3465"/>
              </a:lnSpc>
              <a:buFont typeface="Arial" panose="020B0604020202020204" pitchFamily="34" charset="0"/>
              <a:buChar char="•"/>
            </a:pPr>
            <a:endParaRPr lang="en-US" sz="3500" dirty="0">
              <a:latin typeface="Times New Roman" panose="02020603050405020304" pitchFamily="18" charset="0"/>
              <a:ea typeface="Economica"/>
              <a:cs typeface="Times New Roman" panose="02020603050405020304" pitchFamily="18" charset="0"/>
              <a:sym typeface="Economic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993229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6837-595E-70A3-C925-ABE7778E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C8E2B704-6660-8DF8-14C7-2D52B1A5E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9218B262-5419-8EE4-045D-B06057C84F2A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6CAD69-2677-D5D7-4253-1DB7AF44F185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Mises stresses (upon changing feed rate)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4AFFEDE-2A83-CFD3-3336-B6376C46D749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BC6223-CB68-32DC-33AA-C4184CE87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7663074"/>
              </p:ext>
            </p:extLst>
          </p:nvPr>
        </p:nvGraphicFramePr>
        <p:xfrm>
          <a:off x="3390900" y="3396243"/>
          <a:ext cx="11506200" cy="616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2805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F497-A169-99E9-BEBA-19B6A361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F4877518-5A92-6F1E-BCF5-8C61218C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3CAE2C1-83D8-1AC1-D249-FE1BFE84B411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86BD9D0-0A06-642B-A004-7D850B24422A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Mises stresses (upon changing step depth)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D50593-3286-2230-EFD7-0C543291201E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4D4A00A-4621-E41C-6E2D-D3C1A49E1A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753347"/>
              </p:ext>
            </p:extLst>
          </p:nvPr>
        </p:nvGraphicFramePr>
        <p:xfrm>
          <a:off x="4114800" y="3581400"/>
          <a:ext cx="89154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6083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61D4-752C-2EE3-A8C2-214FFFF8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E49723A7-CAC8-A0BE-A96C-F2026437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11F15F6-0138-A248-5503-F671511CA6F2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FC1E0A5-4892-D875-37BF-B0759243C972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Mises stresses (upon changing tool speed in rpm)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2E4087-81C3-517F-F284-7B35D5BDC14B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E6B222-ABD7-8045-96C5-A5937D006A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661187"/>
              </p:ext>
            </p:extLst>
          </p:nvPr>
        </p:nvGraphicFramePr>
        <p:xfrm>
          <a:off x="3657600" y="3467100"/>
          <a:ext cx="93726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63960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8A78-4B9B-C719-183F-FBE0BFA8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10FA2D-33AD-9140-91A5-3F64A3CB494F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5E97831-D2F7-6065-1EF4-C8C804EB180E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diagram (upon changing feed rate)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D425B9-FBDD-E65A-0EB7-3B58A43CA4AF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2E7EE04-293F-5AA2-1CE9-235EE80E0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88835"/>
              </p:ext>
            </p:extLst>
          </p:nvPr>
        </p:nvGraphicFramePr>
        <p:xfrm>
          <a:off x="1219200" y="3581400"/>
          <a:ext cx="7315200" cy="533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577961E-1FC6-55CA-C893-0FD7A34D0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61638"/>
              </p:ext>
            </p:extLst>
          </p:nvPr>
        </p:nvGraphicFramePr>
        <p:xfrm>
          <a:off x="9141542" y="3029216"/>
          <a:ext cx="7315200" cy="580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4174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789D-FAF1-D44A-0D4A-672D5ED0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78B27E-988C-0E97-8602-CA65A6D427CA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DE5D69-AB9D-6072-F3C2-48738FB4AF1C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diagram (upon changing step depth)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C83A0B-07E4-B622-59C4-763F1C12A1A1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C7E1597-C3EF-37ED-2616-EB1ED53CE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778312"/>
              </p:ext>
            </p:extLst>
          </p:nvPr>
        </p:nvGraphicFramePr>
        <p:xfrm>
          <a:off x="762000" y="4000500"/>
          <a:ext cx="7696200" cy="526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30BCA7-3866-83DC-0EC4-DD7D11ACC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626364"/>
              </p:ext>
            </p:extLst>
          </p:nvPr>
        </p:nvGraphicFramePr>
        <p:xfrm>
          <a:off x="9448800" y="3614584"/>
          <a:ext cx="7696200" cy="526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0172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6D2F-E697-A19B-2AD6-24801C2C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B246E6-4FBE-3636-C17C-A8713EE70BCD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B741F1A-ADF4-90AF-29C8-9CBE8441205E}"/>
              </a:ext>
            </a:extLst>
          </p:cNvPr>
          <p:cNvSpPr txBox="1"/>
          <p:nvPr/>
        </p:nvSpPr>
        <p:spPr>
          <a:xfrm>
            <a:off x="1409700" y="2379038"/>
            <a:ext cx="11087100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diagram (upon changing tool speed in rpm)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2C6FA3D-7BD8-D2E2-7514-639CE9C45B0F}"/>
              </a:ext>
            </a:extLst>
          </p:cNvPr>
          <p:cNvSpPr txBox="1"/>
          <p:nvPr/>
        </p:nvSpPr>
        <p:spPr>
          <a:xfrm>
            <a:off x="1219200" y="1409700"/>
            <a:ext cx="11277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RESULTS AND DISCUSSION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A38000-3637-3992-70ED-8DDB0E08C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849406"/>
              </p:ext>
            </p:extLst>
          </p:nvPr>
        </p:nvGraphicFramePr>
        <p:xfrm>
          <a:off x="1219200" y="3581400"/>
          <a:ext cx="73914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BB03232-B064-7920-8ACC-5070A001B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673725"/>
              </p:ext>
            </p:extLst>
          </p:nvPr>
        </p:nvGraphicFramePr>
        <p:xfrm>
          <a:off x="9144000" y="3062400"/>
          <a:ext cx="7924800" cy="5034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5291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F5BB0-6986-98E2-E4AC-9CF1E463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9F2FC12E-CA1A-8556-F8C6-913790E3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A09FE9-5FEF-9AB0-3131-CBD3F906782F}"/>
              </a:ext>
            </a:extLst>
          </p:cNvPr>
          <p:cNvSpPr/>
          <p:nvPr/>
        </p:nvSpPr>
        <p:spPr>
          <a:xfrm>
            <a:off x="7160342" y="4742943"/>
            <a:ext cx="3048000" cy="970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34EAB7B-93EC-FE17-E7F4-A8EFCFF4FF5B}"/>
              </a:ext>
            </a:extLst>
          </p:cNvPr>
          <p:cNvSpPr/>
          <p:nvPr/>
        </p:nvSpPr>
        <p:spPr>
          <a:xfrm flipH="1" flipV="1">
            <a:off x="14173200" y="-114300"/>
            <a:ext cx="4260847" cy="3695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E6946C-829C-E69F-5925-3D3D6B16BC54}"/>
              </a:ext>
            </a:extLst>
          </p:cNvPr>
          <p:cNvSpPr txBox="1"/>
          <p:nvPr/>
        </p:nvSpPr>
        <p:spPr>
          <a:xfrm>
            <a:off x="1447800" y="1935214"/>
            <a:ext cx="110871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results closely matched trends reported in literature for perforated SS304L sheets, confirming the accuracy of the model.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53BF5E-135C-CC73-59D1-4BC18E917363}"/>
              </a:ext>
            </a:extLst>
          </p:cNvPr>
          <p:cNvSpPr txBox="1"/>
          <p:nvPr/>
        </p:nvSpPr>
        <p:spPr>
          <a:xfrm>
            <a:off x="990600" y="826138"/>
            <a:ext cx="134874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VALIDATION AND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F667-799D-CD50-B761-7FD5728B8F20}"/>
              </a:ext>
            </a:extLst>
          </p:cNvPr>
          <p:cNvSpPr txBox="1"/>
          <p:nvPr/>
        </p:nvSpPr>
        <p:spPr>
          <a:xfrm>
            <a:off x="7552462" y="4905210"/>
            <a:ext cx="237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75EA4D-6279-95CB-17E4-409AF20EDDFE}"/>
              </a:ext>
            </a:extLst>
          </p:cNvPr>
          <p:cNvSpPr/>
          <p:nvPr/>
        </p:nvSpPr>
        <p:spPr>
          <a:xfrm rot="20604110">
            <a:off x="10558919" y="4375375"/>
            <a:ext cx="1216686" cy="475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C1A94B-B765-CB8D-81B4-E7245C7A07A4}"/>
              </a:ext>
            </a:extLst>
          </p:cNvPr>
          <p:cNvSpPr/>
          <p:nvPr/>
        </p:nvSpPr>
        <p:spPr>
          <a:xfrm>
            <a:off x="12131098" y="2332299"/>
            <a:ext cx="5826524" cy="40242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DD76-9193-2BF7-4F5E-9AC0CCBF6A06}"/>
              </a:ext>
            </a:extLst>
          </p:cNvPr>
          <p:cNvSpPr txBox="1"/>
          <p:nvPr/>
        </p:nvSpPr>
        <p:spPr>
          <a:xfrm>
            <a:off x="13068300" y="2634127"/>
            <a:ext cx="403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 show that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spindle speed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formability.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also found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rpm gives lowest stress and best strain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E8AAF2-1E9D-9AA4-C1C3-252DBD237436}"/>
              </a:ext>
            </a:extLst>
          </p:cNvPr>
          <p:cNvSpPr/>
          <p:nvPr/>
        </p:nvSpPr>
        <p:spPr>
          <a:xfrm rot="3045995">
            <a:off x="10120336" y="5935575"/>
            <a:ext cx="753613" cy="475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C807D1-A90B-96C7-DC35-7D0A299BF6AA}"/>
              </a:ext>
            </a:extLst>
          </p:cNvPr>
          <p:cNvSpPr/>
          <p:nvPr/>
        </p:nvSpPr>
        <p:spPr>
          <a:xfrm>
            <a:off x="9677400" y="6267511"/>
            <a:ext cx="6781800" cy="39905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588B7-D4DF-7F32-8ACE-4475632EFDD6}"/>
              </a:ext>
            </a:extLst>
          </p:cNvPr>
          <p:cNvSpPr txBox="1"/>
          <p:nvPr/>
        </p:nvSpPr>
        <p:spPr>
          <a:xfrm>
            <a:off x="11006629" y="6537579"/>
            <a:ext cx="42333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feed rates reduce stress and improve deformation smoothness in literature.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showed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stresses at 800–1000 mm/min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600 mm/min.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A619B97-BEEA-A479-F4E2-3FA0CA7D945D}"/>
              </a:ext>
            </a:extLst>
          </p:cNvPr>
          <p:cNvSpPr/>
          <p:nvPr/>
        </p:nvSpPr>
        <p:spPr>
          <a:xfrm rot="6413462">
            <a:off x="7763861" y="6049392"/>
            <a:ext cx="753613" cy="475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541B47-5931-4A64-D8D8-0578023F66DA}"/>
              </a:ext>
            </a:extLst>
          </p:cNvPr>
          <p:cNvSpPr/>
          <p:nvPr/>
        </p:nvSpPr>
        <p:spPr>
          <a:xfrm>
            <a:off x="3200401" y="6467271"/>
            <a:ext cx="5851628" cy="3790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AA815-7CD2-BC50-69A5-F6D53F4EAC3C}"/>
              </a:ext>
            </a:extLst>
          </p:cNvPr>
          <p:cNvSpPr txBox="1"/>
          <p:nvPr/>
        </p:nvSpPr>
        <p:spPr>
          <a:xfrm>
            <a:off x="4099501" y="7045754"/>
            <a:ext cx="4358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validated results confirm that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rpm, 800 mm/min feed, and 0.2 mm step 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the most balanced forming performance.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E8710A-0B1B-8C55-A8D1-2C01F64CD255}"/>
              </a:ext>
            </a:extLst>
          </p:cNvPr>
          <p:cNvSpPr/>
          <p:nvPr/>
        </p:nvSpPr>
        <p:spPr>
          <a:xfrm>
            <a:off x="563555" y="3092715"/>
            <a:ext cx="5490485" cy="3790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5A6D8-6EF0-C5C7-806F-AA6A10575D50}"/>
              </a:ext>
            </a:extLst>
          </p:cNvPr>
          <p:cNvSpPr txBox="1"/>
          <p:nvPr/>
        </p:nvSpPr>
        <p:spPr>
          <a:xfrm>
            <a:off x="1210986" y="3506780"/>
            <a:ext cx="47011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states that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step 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stable deformation.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also showed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mm step depth produced lowest stress and best thickness control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8261413-76EE-56DC-3B80-0BD31CF1F130}"/>
              </a:ext>
            </a:extLst>
          </p:cNvPr>
          <p:cNvSpPr/>
          <p:nvPr/>
        </p:nvSpPr>
        <p:spPr>
          <a:xfrm rot="10800000">
            <a:off x="6217207" y="5024009"/>
            <a:ext cx="753613" cy="475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6CC4A492-FB84-0A9E-1BCC-2C920845D3BC}"/>
              </a:ext>
            </a:extLst>
          </p:cNvPr>
          <p:cNvSpPr/>
          <p:nvPr/>
        </p:nvSpPr>
        <p:spPr>
          <a:xfrm>
            <a:off x="990600" y="1947753"/>
            <a:ext cx="336998" cy="399153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6143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74B08C6F-4DCF-5A03-FC0B-050CBE17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558787" y="1507212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/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2599489" y="3289167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34579" y="2865903"/>
            <a:ext cx="11961648" cy="537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different perforation patterns and hole sizes.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warm/laser-assisted ISF to reduce thinning.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alternative biocompatible materials (Ti, Al).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toolpath optimisation for better accuracy.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failure/damage modelling for crack prediction.</a:t>
            </a:r>
            <a:endParaRPr lang="en-US" sz="3500" dirty="0">
              <a:solidFill>
                <a:srgbClr val="146C94"/>
              </a:solidFill>
              <a:latin typeface="Times New Roman" panose="02020603050405020304" pitchFamily="18" charset="0"/>
              <a:ea typeface="Economica"/>
              <a:cs typeface="Times New Roman" panose="02020603050405020304" pitchFamily="18" charset="0"/>
              <a:sym typeface="Economic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7712057"/>
            <a:ext cx="5678302" cy="3283091"/>
          </a:xfrm>
          <a:custGeom>
            <a:avLst/>
            <a:gdLst/>
            <a:ahLst/>
            <a:cxnLst/>
            <a:rect l="l" t="t" r="r" b="b"/>
            <a:pathLst>
              <a:path w="5678302" h="3283091">
                <a:moveTo>
                  <a:pt x="0" y="0"/>
                </a:moveTo>
                <a:lnTo>
                  <a:pt x="5678302" y="0"/>
                </a:lnTo>
                <a:lnTo>
                  <a:pt x="5678302" y="3283091"/>
                </a:lnTo>
                <a:lnTo>
                  <a:pt x="0" y="3283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520436" y="0"/>
            <a:ext cx="4767564" cy="4767564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06088" y="8930508"/>
            <a:ext cx="2053212" cy="655584"/>
          </a:xfrm>
          <a:custGeom>
            <a:avLst/>
            <a:gdLst/>
            <a:ahLst/>
            <a:cxnLst/>
            <a:rect l="l" t="t" r="r" b="b"/>
            <a:pathLst>
              <a:path w="2053212" h="655584">
                <a:moveTo>
                  <a:pt x="0" y="0"/>
                </a:moveTo>
                <a:lnTo>
                  <a:pt x="2053212" y="0"/>
                </a:lnTo>
                <a:lnTo>
                  <a:pt x="2053212" y="655584"/>
                </a:lnTo>
                <a:lnTo>
                  <a:pt x="0" y="65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8A00EB9-8C3D-F8AB-99FB-88FE0F0B2728}"/>
              </a:ext>
            </a:extLst>
          </p:cNvPr>
          <p:cNvSpPr/>
          <p:nvPr/>
        </p:nvSpPr>
        <p:spPr>
          <a:xfrm>
            <a:off x="2599487" y="4316292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7FFCD6A-5DE7-4C69-0871-68329C0A94E2}"/>
              </a:ext>
            </a:extLst>
          </p:cNvPr>
          <p:cNvSpPr/>
          <p:nvPr/>
        </p:nvSpPr>
        <p:spPr>
          <a:xfrm>
            <a:off x="2599487" y="5449745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9C09299-954A-C826-A483-EC10F32B73AD}"/>
              </a:ext>
            </a:extLst>
          </p:cNvPr>
          <p:cNvSpPr/>
          <p:nvPr/>
        </p:nvSpPr>
        <p:spPr>
          <a:xfrm>
            <a:off x="2620261" y="658319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208EE132-C921-72E7-09A2-424370D8FC43}"/>
              </a:ext>
            </a:extLst>
          </p:cNvPr>
          <p:cNvSpPr/>
          <p:nvPr/>
        </p:nvSpPr>
        <p:spPr>
          <a:xfrm>
            <a:off x="2620261" y="7712057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FEC8DE5A-9E15-A291-BE50-663D0A84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H="1">
            <a:off x="12039600" y="4000500"/>
            <a:ext cx="6248400" cy="6660562"/>
          </a:xfrm>
          <a:custGeom>
            <a:avLst/>
            <a:gdLst/>
            <a:ahLst/>
            <a:cxnLst/>
            <a:rect l="l" t="t" r="r" b="b"/>
            <a:pathLst>
              <a:path w="7960096" h="7960096">
                <a:moveTo>
                  <a:pt x="7960096" y="0"/>
                </a:moveTo>
                <a:lnTo>
                  <a:pt x="0" y="0"/>
                </a:lnTo>
                <a:lnTo>
                  <a:pt x="0" y="7960095"/>
                </a:lnTo>
                <a:lnTo>
                  <a:pt x="7960096" y="7960095"/>
                </a:lnTo>
                <a:lnTo>
                  <a:pt x="79600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75270" y="-114300"/>
            <a:ext cx="3832869" cy="3581400"/>
          </a:xfrm>
          <a:custGeom>
            <a:avLst/>
            <a:gdLst/>
            <a:ahLst/>
            <a:cxnLst/>
            <a:rect l="l" t="t" r="r" b="b"/>
            <a:pathLst>
              <a:path w="2695480" h="2695480">
                <a:moveTo>
                  <a:pt x="0" y="2695480"/>
                </a:moveTo>
                <a:lnTo>
                  <a:pt x="2695480" y="2695480"/>
                </a:lnTo>
                <a:lnTo>
                  <a:pt x="2695480" y="0"/>
                </a:lnTo>
                <a:lnTo>
                  <a:pt x="0" y="0"/>
                </a:lnTo>
                <a:lnTo>
                  <a:pt x="0" y="26954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4139" y="9112204"/>
            <a:ext cx="1959824" cy="292192"/>
          </a:xfrm>
          <a:custGeom>
            <a:avLst/>
            <a:gdLst/>
            <a:ahLst/>
            <a:cxnLst/>
            <a:rect l="l" t="t" r="r" b="b"/>
            <a:pathLst>
              <a:path w="1959824" h="292192">
                <a:moveTo>
                  <a:pt x="0" y="0"/>
                </a:moveTo>
                <a:lnTo>
                  <a:pt x="1959824" y="0"/>
                </a:lnTo>
                <a:lnTo>
                  <a:pt x="1959824" y="292192"/>
                </a:lnTo>
                <a:lnTo>
                  <a:pt x="0" y="29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0000" y="4384734"/>
            <a:ext cx="11010900" cy="15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38"/>
              </a:lnSpc>
            </a:pPr>
            <a:r>
              <a:rPr lang="en-US" sz="12729" b="1" dirty="0">
                <a:solidFill>
                  <a:srgbClr val="146C94"/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THANK YOU</a:t>
            </a: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E153FB64-48AA-DCAF-0AE8-1CE2F92374C4}"/>
              </a:ext>
            </a:extLst>
          </p:cNvPr>
          <p:cNvSpPr/>
          <p:nvPr/>
        </p:nvSpPr>
        <p:spPr>
          <a:xfrm>
            <a:off x="15316200" y="495300"/>
            <a:ext cx="2053212" cy="655584"/>
          </a:xfrm>
          <a:custGeom>
            <a:avLst/>
            <a:gdLst/>
            <a:ahLst/>
            <a:cxnLst/>
            <a:rect l="l" t="t" r="r" b="b"/>
            <a:pathLst>
              <a:path w="2053212" h="655584">
                <a:moveTo>
                  <a:pt x="0" y="0"/>
                </a:moveTo>
                <a:lnTo>
                  <a:pt x="2053212" y="0"/>
                </a:lnTo>
                <a:lnTo>
                  <a:pt x="2053212" y="655584"/>
                </a:lnTo>
                <a:lnTo>
                  <a:pt x="0" y="65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C523-4245-D370-1AE7-3337FEE6A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E36E9E34-BFDF-66E0-6DBF-A39FDAE2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750C5FD-1BA4-B567-6E8A-6A73D91DBD1C}"/>
              </a:ext>
            </a:extLst>
          </p:cNvPr>
          <p:cNvSpPr/>
          <p:nvPr/>
        </p:nvSpPr>
        <p:spPr>
          <a:xfrm flipH="1" flipV="1">
            <a:off x="15011400" y="-28268"/>
            <a:ext cx="3429000" cy="3495368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EB8600-CF74-F2DB-DEAF-228D86F88E3C}"/>
              </a:ext>
            </a:extLst>
          </p:cNvPr>
          <p:cNvSpPr txBox="1"/>
          <p:nvPr/>
        </p:nvSpPr>
        <p:spPr>
          <a:xfrm>
            <a:off x="1066800" y="3273124"/>
            <a:ext cx="8637959" cy="6261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175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ISF is a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die-less, flexible sheet metal forming process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create complex 3D shapes</a:t>
            </a:r>
          </a:p>
          <a:p>
            <a:pPr algn="just">
              <a:lnSpc>
                <a:spcPct val="150000"/>
              </a:lnSpc>
              <a:spcAft>
                <a:spcPts val="175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the need for expensive dies unlike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drawing, stamping, hydroforming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75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 plastic deformation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small rounded tool</a:t>
            </a:r>
          </a:p>
          <a:p>
            <a:pPr algn="just">
              <a:lnSpc>
                <a:spcPct val="150000"/>
              </a:lnSpc>
              <a:spcAft>
                <a:spcPts val="175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Toolpath is generated from a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model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customization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rapid prototyping</a:t>
            </a:r>
            <a:endParaRPr lang="en-US" sz="3400" dirty="0">
              <a:solidFill>
                <a:srgbClr val="146C94"/>
              </a:solidFill>
              <a:latin typeface="Times New Roman" panose="02020603050405020304" pitchFamily="18" charset="0"/>
              <a:ea typeface="Economica"/>
              <a:cs typeface="Times New Roman" panose="02020603050405020304" pitchFamily="18" charset="0"/>
              <a:sym typeface="Economic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B13487-3AE6-9FD0-7423-98214D28E432}"/>
              </a:ext>
            </a:extLst>
          </p:cNvPr>
          <p:cNvSpPr txBox="1"/>
          <p:nvPr/>
        </p:nvSpPr>
        <p:spPr>
          <a:xfrm>
            <a:off x="1247589" y="1513037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INTRODUCTION</a:t>
            </a:r>
          </a:p>
        </p:txBody>
      </p:sp>
      <p:pic>
        <p:nvPicPr>
          <p:cNvPr id="2055" name="Picture 7" descr="Incremental sheet forming enables prototyping of sheet metal products -  HAMK Unlimited">
            <a:extLst>
              <a:ext uri="{FF2B5EF4-FFF2-40B4-BE49-F238E27FC236}">
                <a16:creationId xmlns:a16="http://schemas.microsoft.com/office/drawing/2014/main" id="{1C98B551-2D94-3E8D-6BB8-1EEBB5F58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r="5172"/>
          <a:stretch>
            <a:fillRect/>
          </a:stretch>
        </p:blipFill>
        <p:spPr bwMode="auto">
          <a:xfrm>
            <a:off x="10408501" y="3162300"/>
            <a:ext cx="7467600" cy="64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8CC526A-7834-4A01-F938-B999B5D040A6}"/>
              </a:ext>
            </a:extLst>
          </p:cNvPr>
          <p:cNvSpPr/>
          <p:nvPr/>
        </p:nvSpPr>
        <p:spPr>
          <a:xfrm>
            <a:off x="496040" y="3518597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37F76B0-2CF1-2C3C-4854-E13241A23AB5}"/>
              </a:ext>
            </a:extLst>
          </p:cNvPr>
          <p:cNvSpPr/>
          <p:nvPr/>
        </p:nvSpPr>
        <p:spPr>
          <a:xfrm>
            <a:off x="496040" y="5042597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441F304-1975-6410-970D-49DA5C73C47E}"/>
              </a:ext>
            </a:extLst>
          </p:cNvPr>
          <p:cNvSpPr/>
          <p:nvPr/>
        </p:nvSpPr>
        <p:spPr>
          <a:xfrm>
            <a:off x="496039" y="6653195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46A7A7DE-DF16-17F2-C521-8C167DFD6710}"/>
              </a:ext>
            </a:extLst>
          </p:cNvPr>
          <p:cNvSpPr/>
          <p:nvPr/>
        </p:nvSpPr>
        <p:spPr>
          <a:xfrm>
            <a:off x="496039" y="8263794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057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9E4B-AB68-743F-81AF-177134525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60A36B52-1A32-A44D-4E8A-D8F622A5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BA0EEEF-E112-E1E8-38B3-39494F4EA4C8}"/>
              </a:ext>
            </a:extLst>
          </p:cNvPr>
          <p:cNvSpPr/>
          <p:nvPr/>
        </p:nvSpPr>
        <p:spPr>
          <a:xfrm flipH="1" flipV="1">
            <a:off x="14935200" y="-11061"/>
            <a:ext cx="3505200" cy="3738864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3ADCBE0-A0EE-D1CF-C6B9-7335847EF09E}"/>
              </a:ext>
            </a:extLst>
          </p:cNvPr>
          <p:cNvSpPr txBox="1"/>
          <p:nvPr/>
        </p:nvSpPr>
        <p:spPr>
          <a:xfrm>
            <a:off x="1047765" y="3543300"/>
            <a:ext cx="8606985" cy="582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is formed by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 plastic deformation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 zone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moves with the tool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forming the shape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by layer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undergoes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tangential &amp; radial tensile stresses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on top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 at bottom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due to friction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Lubrication reduces friction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enhances surface finish.</a:t>
            </a:r>
            <a:endParaRPr lang="en-US" sz="3200" dirty="0">
              <a:solidFill>
                <a:srgbClr val="146C94"/>
              </a:solidFill>
              <a:latin typeface="Times New Roman" panose="02020603050405020304" pitchFamily="18" charset="0"/>
              <a:ea typeface="Economica"/>
              <a:cs typeface="Times New Roman" panose="02020603050405020304" pitchFamily="18" charset="0"/>
              <a:sym typeface="Economic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487DC0-92C5-2713-FDE8-3A2FD01D5276}"/>
              </a:ext>
            </a:extLst>
          </p:cNvPr>
          <p:cNvSpPr txBox="1"/>
          <p:nvPr/>
        </p:nvSpPr>
        <p:spPr>
          <a:xfrm>
            <a:off x="914400" y="1522630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WORKING PRINCIPLE</a:t>
            </a:r>
          </a:p>
        </p:txBody>
      </p:sp>
      <p:pic>
        <p:nvPicPr>
          <p:cNvPr id="4" name="Picture 3" descr="Incremental sheet forming of thermoplastics: a review | The International  Journal of Advanced Manufacturing Technology">
            <a:extLst>
              <a:ext uri="{FF2B5EF4-FFF2-40B4-BE49-F238E27FC236}">
                <a16:creationId xmlns:a16="http://schemas.microsoft.com/office/drawing/2014/main" id="{70EA4699-6081-9DFA-A3D5-6BCF28815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55" y="4287001"/>
            <a:ext cx="8237745" cy="47344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53C7B9C8-39EF-1229-8195-264F6F4BE277}"/>
              </a:ext>
            </a:extLst>
          </p:cNvPr>
          <p:cNvSpPr/>
          <p:nvPr/>
        </p:nvSpPr>
        <p:spPr>
          <a:xfrm>
            <a:off x="465204" y="3675146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40EAE60-7338-442E-F5D0-CFD103185CFD}"/>
              </a:ext>
            </a:extLst>
          </p:cNvPr>
          <p:cNvSpPr/>
          <p:nvPr/>
        </p:nvSpPr>
        <p:spPr>
          <a:xfrm>
            <a:off x="462746" y="4405043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8B8DB8EA-A585-1CA5-CFCB-83663BA2F5EF}"/>
              </a:ext>
            </a:extLst>
          </p:cNvPr>
          <p:cNvSpPr/>
          <p:nvPr/>
        </p:nvSpPr>
        <p:spPr>
          <a:xfrm>
            <a:off x="462746" y="5883776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31417D23-3B71-2688-98B9-D2A4E15B4DB2}"/>
              </a:ext>
            </a:extLst>
          </p:cNvPr>
          <p:cNvSpPr/>
          <p:nvPr/>
        </p:nvSpPr>
        <p:spPr>
          <a:xfrm>
            <a:off x="515950" y="807290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0988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7CD51-BC21-2602-DF86-8C82CDBB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F5ABA3B9-4A53-A87D-3AC7-DA0624F4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9F0A0B5-E1FC-22D3-FE92-39F573223CB3}"/>
              </a:ext>
            </a:extLst>
          </p:cNvPr>
          <p:cNvSpPr/>
          <p:nvPr/>
        </p:nvSpPr>
        <p:spPr>
          <a:xfrm flipH="1" flipV="1">
            <a:off x="13639800" y="0"/>
            <a:ext cx="4919964" cy="4838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69A2DAD-9CA9-D118-16F4-DFBD5476BBCF}"/>
              </a:ext>
            </a:extLst>
          </p:cNvPr>
          <p:cNvSpPr txBox="1"/>
          <p:nvPr/>
        </p:nvSpPr>
        <p:spPr>
          <a:xfrm>
            <a:off x="1605627" y="3543300"/>
            <a:ext cx="8885079" cy="508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Cranial Implant Fabrication</a:t>
            </a:r>
          </a:p>
          <a:p>
            <a:pPr algn="just">
              <a:lnSpc>
                <a:spcPct val="15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 skull defects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caused by trauma, tumour removal, or congenital abnormalities.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derived from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Implant Design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Perforations promote bone tissue ingrowth and osseointegration, improving implant stability.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75EB327-A4AE-989A-2743-2FC123474863}"/>
              </a:ext>
            </a:extLst>
          </p:cNvPr>
          <p:cNvSpPr txBox="1"/>
          <p:nvPr/>
        </p:nvSpPr>
        <p:spPr>
          <a:xfrm>
            <a:off x="914400" y="1522630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APPLICATIONS</a:t>
            </a:r>
          </a:p>
        </p:txBody>
      </p:sp>
      <p:pic>
        <p:nvPicPr>
          <p:cNvPr id="3" name="Picture 2" descr="Titanium Cranial Implant at ₹ 45000/piece in Bengaluru | ID: 2852080492112">
            <a:extLst>
              <a:ext uri="{FF2B5EF4-FFF2-40B4-BE49-F238E27FC236}">
                <a16:creationId xmlns:a16="http://schemas.microsoft.com/office/drawing/2014/main" id="{247F2F27-9497-8F0B-7BFB-9771ECC10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009900"/>
            <a:ext cx="5553658" cy="63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F6BED8B5-C759-A3E1-CC17-F182B48E4F1B}"/>
              </a:ext>
            </a:extLst>
          </p:cNvPr>
          <p:cNvSpPr/>
          <p:nvPr/>
        </p:nvSpPr>
        <p:spPr>
          <a:xfrm>
            <a:off x="968521" y="3705409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E8CF230-21D6-44B5-0046-CFD28A9AA2A6}"/>
              </a:ext>
            </a:extLst>
          </p:cNvPr>
          <p:cNvSpPr/>
          <p:nvPr/>
        </p:nvSpPr>
        <p:spPr>
          <a:xfrm>
            <a:off x="968521" y="443176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D821C11-3111-E63C-B8BE-9B5658AE70D5}"/>
              </a:ext>
            </a:extLst>
          </p:cNvPr>
          <p:cNvSpPr/>
          <p:nvPr/>
        </p:nvSpPr>
        <p:spPr>
          <a:xfrm>
            <a:off x="938981" y="5914609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CE727FC1-CFF1-3DD0-B4C0-6A7EF79B07BE}"/>
              </a:ext>
            </a:extLst>
          </p:cNvPr>
          <p:cNvSpPr/>
          <p:nvPr/>
        </p:nvSpPr>
        <p:spPr>
          <a:xfrm>
            <a:off x="968521" y="7381473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449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7A58-2367-78E0-F66E-8D1A972E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93FEAE85-18F5-8FA9-CC10-74225FEC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45DCCE59-812E-5F3C-8302-B90EEB5D1F07}"/>
              </a:ext>
            </a:extLst>
          </p:cNvPr>
          <p:cNvSpPr/>
          <p:nvPr/>
        </p:nvSpPr>
        <p:spPr>
          <a:xfrm flipH="1" flipV="1">
            <a:off x="15011400" y="-28268"/>
            <a:ext cx="3429000" cy="3495368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0207D42-945C-CA46-ABA1-5568E949EB9D}"/>
              </a:ext>
            </a:extLst>
          </p:cNvPr>
          <p:cNvSpPr txBox="1"/>
          <p:nvPr/>
        </p:nvSpPr>
        <p:spPr>
          <a:xfrm>
            <a:off x="1219200" y="952500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8AD080-7FFA-4E25-5D5E-573C0E4C1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21861"/>
              </p:ext>
            </p:extLst>
          </p:nvPr>
        </p:nvGraphicFramePr>
        <p:xfrm>
          <a:off x="1219200" y="2400300"/>
          <a:ext cx="16078200" cy="739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544783382"/>
                    </a:ext>
                  </a:extLst>
                </a:gridCol>
                <a:gridCol w="11734800">
                  <a:extLst>
                    <a:ext uri="{9D8B030D-6E8A-4147-A177-3AD203B41FA5}">
                      <a16:colId xmlns:a16="http://schemas.microsoft.com/office/drawing/2014/main" val="302048145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20062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Anees Jaleel &amp; C. Sathiya Narayanan (2023)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Formability of perforated SS304L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Studied ISF </a:t>
                      </a:r>
                      <a:r>
                        <a:rPr lang="en-US" sz="3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</a:t>
                      </a:r>
                      <a:r>
                        <a:rPr lang="en-US" sz="3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perforated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sheets; </a:t>
                      </a:r>
                      <a:r>
                        <a:rPr lang="en-US" sz="3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analysed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deformation zones, thickness reduction, and improved understanding of perforation influence on formability.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7705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</a:t>
                      </a:r>
                      <a:r>
                        <a:rPr lang="en-US" sz="3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Chennakesava</a:t>
                      </a:r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Reddy (2017)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Formability of SS304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 + numerical study on forming elliptical cups; evaluated formability limits and validated simulation accuracy for SS304 in ISF.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253028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I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Ajay Kumar et al. (2020)</a:t>
                      </a:r>
                      <a:r>
                        <a:rPr lang="en-I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Forming Forces in SPIF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AA6061, investigated effect of major process parameters on forming forces; established parameter–force relationships useful for tool design and process optimization.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9467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Gabriel Centeno et al. (2017)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Formability &amp; Failure of SS304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 experimental + numerical validation of AISI SS304 formability; studied failure mechanisms and validated fracture predictions for SPIF.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0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5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F8156-F435-8A73-48CD-CF75A4BA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CC5BBCEE-3CD5-5183-95A0-FF97681B0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8" y="20894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8CFAB2F1-9537-868F-6E05-CF710C205C3D}"/>
              </a:ext>
            </a:extLst>
          </p:cNvPr>
          <p:cNvSpPr/>
          <p:nvPr/>
        </p:nvSpPr>
        <p:spPr>
          <a:xfrm flipH="1" flipV="1">
            <a:off x="13639800" y="0"/>
            <a:ext cx="4919964" cy="4838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CE0BF9B-667D-612F-734E-5167718E6A0E}"/>
              </a:ext>
            </a:extLst>
          </p:cNvPr>
          <p:cNvSpPr txBox="1"/>
          <p:nvPr/>
        </p:nvSpPr>
        <p:spPr>
          <a:xfrm>
            <a:off x="2438400" y="3693379"/>
            <a:ext cx="14630400" cy="509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on SPIF of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perforated SS304L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despite its distinct deformation behavior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SS304L studies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 tool parameters simultaneously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without isolating the sheet’s response to each parameter individually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studies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rarely evaluate all major SPIF responses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for perforated SS304L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studies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perforated SS304L are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limited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31EE7C0-4B7C-CDAE-6390-A379C6E865CD}"/>
              </a:ext>
            </a:extLst>
          </p:cNvPr>
          <p:cNvSpPr txBox="1"/>
          <p:nvPr/>
        </p:nvSpPr>
        <p:spPr>
          <a:xfrm>
            <a:off x="914400" y="1522630"/>
            <a:ext cx="9299204" cy="9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LITERATURE GAP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0366F9-A5BF-F283-092B-A0E1DEAF3CEB}"/>
              </a:ext>
            </a:extLst>
          </p:cNvPr>
          <p:cNvSpPr/>
          <p:nvPr/>
        </p:nvSpPr>
        <p:spPr>
          <a:xfrm>
            <a:off x="1752600" y="3848100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A24271A-2A22-F92D-C688-6A47CBB7529D}"/>
              </a:ext>
            </a:extLst>
          </p:cNvPr>
          <p:cNvSpPr/>
          <p:nvPr/>
        </p:nvSpPr>
        <p:spPr>
          <a:xfrm>
            <a:off x="1752599" y="5372100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9F1F478-5949-E913-F0E4-506214F6A805}"/>
              </a:ext>
            </a:extLst>
          </p:cNvPr>
          <p:cNvSpPr/>
          <p:nvPr/>
        </p:nvSpPr>
        <p:spPr>
          <a:xfrm>
            <a:off x="1752599" y="6781704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9A886EB6-3E7B-EF68-A1CA-F4342E970CAF}"/>
              </a:ext>
            </a:extLst>
          </p:cNvPr>
          <p:cNvSpPr/>
          <p:nvPr/>
        </p:nvSpPr>
        <p:spPr>
          <a:xfrm>
            <a:off x="1752599" y="821711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36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34E8-5711-6387-9E14-4A6E2FE8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F18B1F25-D9A0-F2E9-AA98-87085C8F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E346FB96-5B7E-B641-1DD5-BFAA88323213}"/>
              </a:ext>
            </a:extLst>
          </p:cNvPr>
          <p:cNvSpPr/>
          <p:nvPr/>
        </p:nvSpPr>
        <p:spPr>
          <a:xfrm flipH="1" flipV="1">
            <a:off x="13639800" y="0"/>
            <a:ext cx="4919964" cy="4838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DCDF19-A0B5-3D8F-455A-FF11BD9BB24F}"/>
                  </a:ext>
                </a:extLst>
              </p:cNvPr>
              <p:cNvSpPr txBox="1"/>
              <p:nvPr/>
            </p:nvSpPr>
            <p:spPr>
              <a:xfrm>
                <a:off x="2209800" y="3238500"/>
                <a:ext cx="13868400" cy="59638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Study Aim: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Investigate formability of perforated SS304L sheets in SPIF using numerical simulation (Abaqus) and experimental validation (CNC)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Focus: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Analyse effects of feed rate, step depth, and spindle speed on strain, stress, thickness, and contact force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Method: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Develop FE model in Abaqus, use Fusion 360 toolpath, and compare simulation results with experiments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 Data:</a:t>
                </a: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SS304L behavior was modelled using Hollomon’s law 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strain-hardening</a:t>
                </a:r>
                <a:endParaRPr lang="en-I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DCDF19-A0B5-3D8F-455A-FF11BD9B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38500"/>
                <a:ext cx="13868400" cy="5963812"/>
              </a:xfrm>
              <a:prstGeom prst="rect">
                <a:avLst/>
              </a:prstGeom>
              <a:blipFill>
                <a:blip r:embed="rId6"/>
                <a:stretch>
                  <a:fillRect l="-1802" b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7">
            <a:extLst>
              <a:ext uri="{FF2B5EF4-FFF2-40B4-BE49-F238E27FC236}">
                <a16:creationId xmlns:a16="http://schemas.microsoft.com/office/drawing/2014/main" id="{F48F74A7-2D53-E0D2-862A-CE73111B2AA2}"/>
              </a:ext>
            </a:extLst>
          </p:cNvPr>
          <p:cNvSpPr txBox="1"/>
          <p:nvPr/>
        </p:nvSpPr>
        <p:spPr>
          <a:xfrm>
            <a:off x="609600" y="1509006"/>
            <a:ext cx="14325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OBJECTIVE AND METHODOLOGY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15331B2-F5F4-C8F6-67D2-7057A124CEAD}"/>
              </a:ext>
            </a:extLst>
          </p:cNvPr>
          <p:cNvSpPr/>
          <p:nvPr/>
        </p:nvSpPr>
        <p:spPr>
          <a:xfrm>
            <a:off x="1538015" y="3390900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5CCDA6B1-FC54-22BA-8C44-A9EDD14D2EF0}"/>
              </a:ext>
            </a:extLst>
          </p:cNvPr>
          <p:cNvSpPr/>
          <p:nvPr/>
        </p:nvSpPr>
        <p:spPr>
          <a:xfrm>
            <a:off x="1538015" y="4900289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41CAA0C-A864-5006-6C3F-748A3DABE1C3}"/>
              </a:ext>
            </a:extLst>
          </p:cNvPr>
          <p:cNvSpPr/>
          <p:nvPr/>
        </p:nvSpPr>
        <p:spPr>
          <a:xfrm>
            <a:off x="1538877" y="6293259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42F0D3F-3DC8-4B29-DFA2-D9E6E42C4DFD}"/>
              </a:ext>
            </a:extLst>
          </p:cNvPr>
          <p:cNvSpPr/>
          <p:nvPr/>
        </p:nvSpPr>
        <p:spPr>
          <a:xfrm>
            <a:off x="1538015" y="780264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7325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A5BEC-8924-618B-403A-F89E3A5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4,200+ Light Blue Grey Stock Photos, Pictures &amp; Royalty-Free Images -  iStock">
            <a:extLst>
              <a:ext uri="{FF2B5EF4-FFF2-40B4-BE49-F238E27FC236}">
                <a16:creationId xmlns:a16="http://schemas.microsoft.com/office/drawing/2014/main" id="{7212295B-652A-7212-490C-867EC34A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98" y="0"/>
            <a:ext cx="19086698" cy="143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28CE2CD-574F-8FE9-F37F-7DC936061133}"/>
              </a:ext>
            </a:extLst>
          </p:cNvPr>
          <p:cNvSpPr/>
          <p:nvPr/>
        </p:nvSpPr>
        <p:spPr>
          <a:xfrm flipH="1" flipV="1">
            <a:off x="13639800" y="0"/>
            <a:ext cx="4919964" cy="4838700"/>
          </a:xfrm>
          <a:custGeom>
            <a:avLst/>
            <a:gdLst/>
            <a:ahLst/>
            <a:cxnLst/>
            <a:rect l="l" t="t" r="r" b="b"/>
            <a:pathLst>
              <a:path w="4767564" h="4767564">
                <a:moveTo>
                  <a:pt x="4767564" y="4767564"/>
                </a:moveTo>
                <a:lnTo>
                  <a:pt x="0" y="4767564"/>
                </a:lnTo>
                <a:lnTo>
                  <a:pt x="0" y="0"/>
                </a:lnTo>
                <a:lnTo>
                  <a:pt x="4767564" y="0"/>
                </a:lnTo>
                <a:lnTo>
                  <a:pt x="4767564" y="47675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589ECA-E645-3F2D-79DD-88DD56BB002A}"/>
              </a:ext>
            </a:extLst>
          </p:cNvPr>
          <p:cNvSpPr txBox="1"/>
          <p:nvPr/>
        </p:nvSpPr>
        <p:spPr>
          <a:xfrm>
            <a:off x="1447800" y="3248788"/>
            <a:ext cx="13868400" cy="662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designed in Solid Works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0A6F4FC-3996-0A0C-450E-BCAF5D636805}"/>
              </a:ext>
            </a:extLst>
          </p:cNvPr>
          <p:cNvSpPr txBox="1"/>
          <p:nvPr/>
        </p:nvSpPr>
        <p:spPr>
          <a:xfrm>
            <a:off x="1219200" y="1483196"/>
            <a:ext cx="143256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eague Gothic"/>
                <a:cs typeface="Times New Roman" panose="02020603050405020304" pitchFamily="18" charset="0"/>
                <a:sym typeface="League Gothic"/>
              </a:rPr>
              <a:t>MODEL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B937D-ED30-58E4-0C21-10D97A42A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088876"/>
            <a:ext cx="6324600" cy="5367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EC0A5-7033-BE2B-E578-03C7B524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0" y="4183243"/>
            <a:ext cx="8883964" cy="4979886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27216FCB-3FF0-709E-B2E6-F0518DB20EFA}"/>
              </a:ext>
            </a:extLst>
          </p:cNvPr>
          <p:cNvSpPr/>
          <p:nvPr/>
        </p:nvSpPr>
        <p:spPr>
          <a:xfrm>
            <a:off x="781421" y="3424728"/>
            <a:ext cx="437779" cy="486421"/>
          </a:xfrm>
          <a:custGeom>
            <a:avLst/>
            <a:gdLst/>
            <a:ahLst/>
            <a:cxnLst/>
            <a:rect l="l" t="t" r="r" b="b"/>
            <a:pathLst>
              <a:path w="437779" h="486421">
                <a:moveTo>
                  <a:pt x="0" y="0"/>
                </a:moveTo>
                <a:lnTo>
                  <a:pt x="437779" y="0"/>
                </a:lnTo>
                <a:lnTo>
                  <a:pt x="437779" y="486422"/>
                </a:lnTo>
                <a:lnTo>
                  <a:pt x="0" y="4864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8695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1159</Words>
  <Application>Microsoft Office PowerPoint</Application>
  <PresentationFormat>Custom</PresentationFormat>
  <Paragraphs>207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Times New Roman</vt:lpstr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Professional   Business Project Presentation </dc:title>
  <cp:lastModifiedBy>VEERANALA VARSHITHA PREETHAM</cp:lastModifiedBy>
  <cp:revision>57</cp:revision>
  <dcterms:created xsi:type="dcterms:W3CDTF">2006-08-16T00:00:00Z</dcterms:created>
  <dcterms:modified xsi:type="dcterms:W3CDTF">2025-12-04T17:32:57Z</dcterms:modified>
  <dc:identifier>DAG6PZzD5_Q</dc:identifier>
</cp:coreProperties>
</file>